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4"/>
  </p:notesMasterIdLst>
  <p:sldIdLst>
    <p:sldId id="256" r:id="rId3"/>
    <p:sldId id="257" r:id="rId4"/>
    <p:sldId id="260" r:id="rId5"/>
    <p:sldId id="259" r:id="rId6"/>
    <p:sldId id="258" r:id="rId7"/>
    <p:sldId id="263" r:id="rId8"/>
    <p:sldId id="266" r:id="rId9"/>
    <p:sldId id="264" r:id="rId10"/>
    <p:sldId id="262" r:id="rId11"/>
    <p:sldId id="267" r:id="rId12"/>
    <p:sldId id="265" r:id="rId13"/>
  </p:sldIdLst>
  <p:sldSz cx="9144000" cy="6858000" type="screen4x3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28" autoAdjust="0"/>
  </p:normalViewPr>
  <p:slideViewPr>
    <p:cSldViewPr snapToGrid="0">
      <p:cViewPr varScale="1">
        <p:scale>
          <a:sx n="107" d="100"/>
          <a:sy n="107" d="100"/>
        </p:scale>
        <p:origin x="-10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 sz="2000">
                <a:latin typeface="Arial"/>
              </a:rPr>
              <a:t>Pulse para editar el formato de las notas</a:t>
            </a:r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 sz="1400" dirty="0">
                <a:latin typeface="Times New Roman"/>
              </a:rPr>
              <a:t>&lt;encabezamiento&gt;</a:t>
            </a:r>
            <a:endParaRPr dirty="0"/>
          </a:p>
        </p:txBody>
      </p:sp>
      <p:sp>
        <p:nvSpPr>
          <p:cNvPr id="113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s-ES" sz="1400" dirty="0">
                <a:latin typeface="Times New Roman"/>
              </a:rPr>
              <a:t>&lt;fecha/hora&gt;</a:t>
            </a:r>
            <a:endParaRPr dirty="0"/>
          </a:p>
        </p:txBody>
      </p:sp>
      <p:sp>
        <p:nvSpPr>
          <p:cNvPr id="114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s-ES" sz="1400" dirty="0">
                <a:latin typeface="Times New Roman"/>
              </a:rPr>
              <a:t>&lt;pie de página&gt;</a:t>
            </a:r>
            <a:endParaRPr dirty="0"/>
          </a:p>
        </p:txBody>
      </p:sp>
      <p:sp>
        <p:nvSpPr>
          <p:cNvPr id="115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56FC57A3-5BF7-46E7-9239-4A8ED91BDF36}" type="slidenum">
              <a:rPr lang="es-ES" sz="1400">
                <a:latin typeface="Times New Roman"/>
              </a:rPr>
              <a:pPr algn="r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9714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6FC57A3-5BF7-46E7-9239-4A8ED91BDF36}" type="slidenum">
              <a:rPr lang="es-ES" sz="1400" smtClean="0">
                <a:latin typeface="Times New Roman"/>
              </a:rPr>
              <a:pPr algn="r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5468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pic>
        <p:nvPicPr>
          <p:cNvPr id="34" name="Picture 33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pic>
        <p:nvPicPr>
          <p:cNvPr id="70" name="Picture 69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71" name="Picture 70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s-ES">
                <a:latin typeface="Arial"/>
              </a:rPr>
              <a:t>Pulse para editar el formato del texto de título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s-ES" sz="3200">
                <a:latin typeface="Arial"/>
              </a:rPr>
              <a:t>Pulse para editar el formato de esquema del texto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s-ES" sz="2800">
                <a:latin typeface="Arial"/>
              </a:rPr>
              <a:t>Segundo nivel del 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s-ES" sz="2400">
                <a:latin typeface="Arial"/>
              </a:rPr>
              <a:t>Tercer nivel del 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s-ES" sz="2000">
                <a:latin typeface="Arial"/>
              </a:rPr>
              <a:t>Cuarto nivel del 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s-ES" sz="2000">
                <a:latin typeface="Arial"/>
              </a:rPr>
              <a:t>Quinto nivel del 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s-ES" sz="2000">
                <a:latin typeface="Arial"/>
              </a:rPr>
              <a:t>Sexto nivel del 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s-ES" sz="2000">
                <a:latin typeface="Arial"/>
              </a:rPr>
              <a:t>Séptimo nivel del esquema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ES" sz="4400">
                <a:latin typeface="Arial"/>
              </a:rPr>
              <a:t>Pulse para editar el formato del texto de título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s-ES" sz="3200">
                <a:latin typeface="Arial"/>
              </a:rPr>
              <a:t>Pulse para editar el formato de esquema del texto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s-ES" sz="2800">
                <a:latin typeface="Arial"/>
              </a:rPr>
              <a:t>Segundo nivel del 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s-ES" sz="2400">
                <a:latin typeface="Arial"/>
              </a:rPr>
              <a:t>Tercer nivel del 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s-ES" sz="2000">
                <a:latin typeface="Arial"/>
              </a:rPr>
              <a:t>Cuarto nivel del 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s-ES" sz="2000">
                <a:latin typeface="Arial"/>
              </a:rPr>
              <a:t>Quinto nivel del 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s-ES" sz="2000">
                <a:latin typeface="Arial"/>
              </a:rPr>
              <a:t>Sexto nivel del 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s-ES" sz="2000">
                <a:latin typeface="Arial"/>
              </a:rPr>
              <a:t>Séptimo nivel del esquema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dandrade@fundacionparalasamericas.org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hyperlink" Target="http://www.fundacionparalasamericas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reporterospcd.fundacionparalasamericas.org/index.php/capacitacion" TargetMode="External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WE2luQYWjzA" TargetMode="External"/><Relationship Id="rId3" Type="http://schemas.openxmlformats.org/officeDocument/2006/relationships/hyperlink" Target="https://www.youtube.com/watch?v=P8WdheIqBTI" TargetMode="External"/><Relationship Id="rId7" Type="http://schemas.openxmlformats.org/officeDocument/2006/relationships/hyperlink" Target="https://www.youtube.com/watch?v=KtAhv7YE3f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youtube.com/watch?v=p6hvQGu2WmM" TargetMode="External"/><Relationship Id="rId11" Type="http://schemas.openxmlformats.org/officeDocument/2006/relationships/hyperlink" Target="https://www.youtube.com/watch?v=6HObhHsPqE8" TargetMode="External"/><Relationship Id="rId5" Type="http://schemas.openxmlformats.org/officeDocument/2006/relationships/hyperlink" Target="https://www.youtube.com/watch?v=DYLuK2eoxiw" TargetMode="External"/><Relationship Id="rId10" Type="http://schemas.openxmlformats.org/officeDocument/2006/relationships/hyperlink" Target="https://www.youtube.com/watch?v=bwDjmV3mpec" TargetMode="External"/><Relationship Id="rId4" Type="http://schemas.openxmlformats.org/officeDocument/2006/relationships/hyperlink" Target="https://www.youtube.com/watch?v=uPye7jAOHAI" TargetMode="External"/><Relationship Id="rId9" Type="http://schemas.openxmlformats.org/officeDocument/2006/relationships/hyperlink" Target="https://www.youtube.com/watch?v=t5dcHmtSzd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479520" y="3941184"/>
            <a:ext cx="8206560" cy="105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es-ES" sz="2400" b="1" i="1" strike="noStrike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DejaVu Sans"/>
              </a:rPr>
              <a:t>Diana Andrade</a:t>
            </a:r>
          </a:p>
          <a:p>
            <a:pPr algn="ctr"/>
            <a:r>
              <a:rPr lang="en-US" sz="2400" dirty="0" smtClean="0">
                <a:solidFill>
                  <a:srgbClr val="FFC000"/>
                </a:solidFill>
                <a:latin typeface="Calibri"/>
                <a:ea typeface="DejaVu Sans"/>
              </a:rPr>
              <a:t>The Trust for the Americas </a:t>
            </a:r>
            <a:r>
              <a:rPr lang="es-ES" sz="2400" dirty="0" smtClean="0">
                <a:solidFill>
                  <a:srgbClr val="FFC000"/>
                </a:solidFill>
                <a:latin typeface="Calibri"/>
                <a:ea typeface="DejaVu Sans"/>
              </a:rPr>
              <a:t>– Fundación para las Américas</a:t>
            </a:r>
            <a:endParaRPr dirty="0">
              <a:solidFill>
                <a:srgbClr val="FFC0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sz="2400" i="1" strike="noStrike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DejaVu Sans"/>
              </a:rPr>
              <a:t>September 23, 2014, Mexico City</a:t>
            </a:r>
            <a:r>
              <a:rPr lang="es-ES" sz="2000" i="1" strike="noStrike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DejaVu Sans"/>
              </a:rPr>
              <a:t> </a:t>
            </a:r>
            <a:endParaRPr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76320" y="830496"/>
            <a:ext cx="8991000" cy="25466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Promoting the Participation of Persons with Disabilities in Elections in</a:t>
            </a:r>
            <a:endParaRPr lang="en-US" sz="4000" b="1" strike="noStrike" dirty="0" smtClean="0">
              <a:solidFill>
                <a:schemeClr val="tx2">
                  <a:lumMod val="75000"/>
                </a:schemeClr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en-US" sz="4000" b="1" strike="noStrike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DejaVu Sans"/>
              </a:rPr>
              <a:t>Ecuador through Citizen Journalism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8" name="CustomShape 3"/>
          <p:cNvSpPr/>
          <p:nvPr/>
        </p:nvSpPr>
        <p:spPr>
          <a:xfrm>
            <a:off x="0" y="5373360"/>
            <a:ext cx="9143280" cy="14839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9" name="Picture 2"/>
          <p:cNvPicPr/>
          <p:nvPr/>
        </p:nvPicPr>
        <p:blipFill>
          <a:blip r:embed="rId2" cstate="print"/>
          <a:stretch/>
        </p:blipFill>
        <p:spPr>
          <a:xfrm>
            <a:off x="7812360" y="5445360"/>
            <a:ext cx="1151280" cy="1328760"/>
          </a:xfrm>
          <a:prstGeom prst="rect">
            <a:avLst/>
          </a:prstGeom>
          <a:ln>
            <a:noFill/>
          </a:ln>
        </p:spPr>
      </p:pic>
      <p:sp>
        <p:nvSpPr>
          <p:cNvPr id="120" name="CustomShape 4"/>
          <p:cNvSpPr/>
          <p:nvPr/>
        </p:nvSpPr>
        <p:spPr>
          <a:xfrm>
            <a:off x="2363400" y="5508576"/>
            <a:ext cx="1668600" cy="1254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CustomShape 5"/>
          <p:cNvSpPr/>
          <p:nvPr/>
        </p:nvSpPr>
        <p:spPr>
          <a:xfrm>
            <a:off x="98016" y="5597640"/>
            <a:ext cx="2057040" cy="1129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457200" y="-10680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DejaVu Sans"/>
              </a:rPr>
              <a:t>LESSONS LEARNED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268560" y="1020960"/>
            <a:ext cx="8349840" cy="55749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257300" lvl="2" indent="-342900">
              <a:buFont typeface="Arial" panose="020B0604020202020204" pitchFamily="34" charset="0"/>
              <a:buChar char="•"/>
            </a:pPr>
            <a:endParaRPr lang="es-ES" sz="2400" dirty="0" smtClean="0">
              <a:solidFill>
                <a:srgbClr val="000000"/>
              </a:solidFill>
              <a:latin typeface="Calibri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s-ES" sz="2400" dirty="0" smtClean="0">
              <a:solidFill>
                <a:srgbClr val="000000"/>
              </a:solidFill>
              <a:latin typeface="Calibri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/>
          </a:p>
        </p:txBody>
      </p:sp>
      <p:sp>
        <p:nvSpPr>
          <p:cNvPr id="124" name="CustomShape 3"/>
          <p:cNvSpPr/>
          <p:nvPr/>
        </p:nvSpPr>
        <p:spPr>
          <a:xfrm rot="5400000">
            <a:off x="5413680" y="3118680"/>
            <a:ext cx="6857280" cy="6199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5" name="Picture 2"/>
          <p:cNvPicPr/>
          <p:nvPr/>
        </p:nvPicPr>
        <p:blipFill>
          <a:blip r:embed="rId2" cstate="print"/>
          <a:stretch/>
        </p:blipFill>
        <p:spPr>
          <a:xfrm>
            <a:off x="7812360" y="5445360"/>
            <a:ext cx="1151280" cy="132876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8900" y="913416"/>
            <a:ext cx="8759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CNE IN Ecuador: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promote the human rights approach of disabilities </a:t>
            </a:r>
            <a:b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with preparation of material and emphasize proper use of language.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Challenges: synchronization of times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/>
          <a:srcRect l="18344" t="12048" r="17168" b="7132"/>
          <a:stretch/>
        </p:blipFill>
        <p:spPr bwMode="auto">
          <a:xfrm>
            <a:off x="457200" y="2344399"/>
            <a:ext cx="7166520" cy="45136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33"/>
          <a:stretch/>
        </p:blipFill>
        <p:spPr>
          <a:xfrm>
            <a:off x="6930432" y="3595644"/>
            <a:ext cx="2145792" cy="12966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176" y="2013444"/>
            <a:ext cx="82892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CNE – Report on Political Participation of Persons with Disabilities- 2014</a:t>
            </a:r>
            <a:endParaRPr lang="en-US" sz="16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27524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268560" y="1952847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lvl="1" algn="ctr"/>
            <a:r>
              <a:rPr lang="es-ES" sz="54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DejaVu Sans"/>
              </a:rPr>
              <a:t>THANK YOU</a:t>
            </a:r>
            <a:endParaRPr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268560" y="1020960"/>
            <a:ext cx="8349840" cy="55749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257300" lvl="2" indent="-342900">
              <a:buFont typeface="Arial" panose="020B0604020202020204" pitchFamily="34" charset="0"/>
              <a:buChar char="•"/>
            </a:pPr>
            <a:endParaRPr lang="es-ES" sz="2400" dirty="0" smtClean="0">
              <a:solidFill>
                <a:srgbClr val="000000"/>
              </a:solidFill>
              <a:latin typeface="Calibri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s-ES" sz="2400" dirty="0" smtClean="0">
              <a:solidFill>
                <a:srgbClr val="000000"/>
              </a:solidFill>
              <a:latin typeface="Calibri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/>
          </a:p>
        </p:txBody>
      </p:sp>
      <p:sp>
        <p:nvSpPr>
          <p:cNvPr id="124" name="CustomShape 3"/>
          <p:cNvSpPr/>
          <p:nvPr/>
        </p:nvSpPr>
        <p:spPr>
          <a:xfrm rot="5400000">
            <a:off x="5413680" y="3118680"/>
            <a:ext cx="6857280" cy="6199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5" name="Picture 2"/>
          <p:cNvPicPr/>
          <p:nvPr/>
        </p:nvPicPr>
        <p:blipFill>
          <a:blip r:embed="rId2" cstate="print"/>
          <a:stretch/>
        </p:blipFill>
        <p:spPr>
          <a:xfrm>
            <a:off x="7812360" y="5445360"/>
            <a:ext cx="1151280" cy="132876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73764" y="3416873"/>
            <a:ext cx="69743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</a:pPr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</a:rPr>
              <a:t>Diana Andrade</a:t>
            </a:r>
          </a:p>
          <a:p>
            <a:pPr algn="ctr">
              <a:buClr>
                <a:schemeClr val="accent6">
                  <a:lumMod val="75000"/>
                </a:schemeClr>
              </a:buClr>
            </a:pPr>
            <a:r>
              <a:rPr lang="es-ES" altLang="es-ES" sz="2800" dirty="0">
                <a:hlinkClick r:id="rId3"/>
              </a:rPr>
              <a:t>dandrade@fundacionparalasamericas.org</a:t>
            </a:r>
            <a:r>
              <a:rPr lang="es-ES" altLang="es-ES" sz="2800" dirty="0"/>
              <a:t/>
            </a:r>
            <a:br>
              <a:rPr lang="es-ES" altLang="es-ES" sz="2800" dirty="0"/>
            </a:br>
            <a:r>
              <a:rPr lang="es-ES" altLang="es-ES" sz="2800" dirty="0" smtClean="0">
                <a:hlinkClick r:id="rId4"/>
              </a:rPr>
              <a:t>www.fundacionparalasamericas.org</a:t>
            </a:r>
            <a:endParaRPr lang="es-ES" sz="2800" dirty="0" smtClean="0"/>
          </a:p>
        </p:txBody>
      </p:sp>
      <p:sp>
        <p:nvSpPr>
          <p:cNvPr id="7" name="Shape 64"/>
          <p:cNvSpPr>
            <a:spLocks noChangeArrowheads="1"/>
          </p:cNvSpPr>
          <p:nvPr/>
        </p:nvSpPr>
        <p:spPr bwMode="auto">
          <a:xfrm>
            <a:off x="1252284" y="5487847"/>
            <a:ext cx="1795716" cy="90487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dirty="0"/>
          </a:p>
        </p:txBody>
      </p:sp>
      <p:pic>
        <p:nvPicPr>
          <p:cNvPr id="8" name="Picture 7" descr="LOGO_POETAaccessible_SP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34"/>
          <a:stretch>
            <a:fillRect/>
          </a:stretch>
        </p:blipFill>
        <p:spPr bwMode="auto">
          <a:xfrm>
            <a:off x="3487263" y="5822828"/>
            <a:ext cx="31686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stomShape 3"/>
          <p:cNvSpPr/>
          <p:nvPr/>
        </p:nvSpPr>
        <p:spPr>
          <a:xfrm>
            <a:off x="3464640" y="265140"/>
            <a:ext cx="1871640" cy="15116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10142590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457200" y="-240912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44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DejaVu Sans"/>
              </a:rPr>
              <a:t>PROJECT FRAMEWORK</a:t>
            </a:r>
            <a:endParaRPr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268560" y="597408"/>
            <a:ext cx="8221464" cy="61767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</a:rPr>
              <a:t>NGO based in Washington DC, United States,  with projects in approximately 15 Latin American countries.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100" b="1" dirty="0" smtClean="0">
                <a:solidFill>
                  <a:schemeClr val="accent6">
                    <a:lumMod val="75000"/>
                  </a:schemeClr>
                </a:solidFill>
              </a:rPr>
              <a:t>2004</a:t>
            </a: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100" b="1" dirty="0" smtClean="0">
                <a:solidFill>
                  <a:schemeClr val="tx2">
                    <a:lumMod val="75000"/>
                  </a:schemeClr>
                </a:solidFill>
              </a:rPr>
              <a:t>&gt; Partnership in Opportunities for Employment through Technology in the Americas</a:t>
            </a: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en-US" sz="2100" b="1" dirty="0" smtClean="0">
                <a:solidFill>
                  <a:schemeClr val="tx2">
                    <a:lumMod val="75000"/>
                  </a:schemeClr>
                </a:solidFill>
              </a:rPr>
              <a:t>POETA ACCESIBLE </a:t>
            </a: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</a:rPr>
              <a:t>(Technology Centers- Disability)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100" b="1" dirty="0" smtClean="0">
                <a:solidFill>
                  <a:schemeClr val="accent6">
                    <a:lumMod val="75000"/>
                  </a:schemeClr>
                </a:solidFill>
              </a:rPr>
              <a:t>2012-2013</a:t>
            </a:r>
            <a:r>
              <a:rPr lang="en-US" sz="2100" b="1" dirty="0" smtClean="0">
                <a:solidFill>
                  <a:schemeClr val="tx2">
                    <a:lumMod val="75000"/>
                  </a:schemeClr>
                </a:solidFill>
              </a:rPr>
              <a:t> &gt; Ecuador</a:t>
            </a: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1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100" b="1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Promoting the Participation of Persons with Disabilities in Elections in Ecuador through Citizen Journalism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100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Training in Citizen Journalism</a:t>
            </a:r>
          </a:p>
          <a:p>
            <a:pPr marL="1257300" lvl="2" indent="-342900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100" strike="noStrike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</a:rPr>
              <a:t>100 persons with disabilities + organizations of and for them</a:t>
            </a:r>
            <a:endParaRPr lang="en-US" sz="21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257300" lvl="2" indent="-342900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100" strike="noStrike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</a:rPr>
              <a:t>6 cities: Quito, Ibarra, Cuenca, Loja, Guayaquil, and Machala</a:t>
            </a:r>
          </a:p>
          <a:p>
            <a:pPr marL="1257300" lvl="2" indent="-342900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9 training units(72 hours)</a:t>
            </a:r>
            <a:endParaRPr lang="en-US" sz="21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257300" lvl="2" indent="-342900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100" strike="noStrike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</a:rPr>
              <a:t>20 communication products(video, audio, photo, and media)</a:t>
            </a:r>
          </a:p>
          <a:p>
            <a:pPr marL="1257300" lvl="2" indent="-342900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Donated equipment:  laptop, camera, and recorder.</a:t>
            </a:r>
            <a:endParaRPr lang="en-US" sz="21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100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 Partnership with National Electoral  Council (CNE)</a:t>
            </a:r>
          </a:p>
          <a:p>
            <a:pPr marL="1257300" lvl="2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Web Accessibility seminar for officials and advisory services: staff in the whole country.</a:t>
            </a:r>
          </a:p>
          <a:p>
            <a:pPr marL="1257300" lvl="2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Lectures for citizen reporters</a:t>
            </a:r>
          </a:p>
          <a:p>
            <a:pPr marL="1257300" lvl="2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Sharing of data and resources</a:t>
            </a:r>
          </a:p>
          <a:p>
            <a:pPr lvl="2">
              <a:buClr>
                <a:schemeClr val="accent6">
                  <a:lumMod val="75000"/>
                </a:schemeClr>
              </a:buClr>
            </a:pPr>
            <a:endParaRPr lang="es-E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s-ES" sz="2400" dirty="0" smtClean="0">
              <a:solidFill>
                <a:srgbClr val="000000"/>
              </a:solidFill>
              <a:latin typeface="Calibri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s-ES" sz="2400" dirty="0" smtClean="0">
              <a:solidFill>
                <a:srgbClr val="000000"/>
              </a:solidFill>
              <a:latin typeface="Calibri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/>
          </a:p>
        </p:txBody>
      </p:sp>
      <p:sp>
        <p:nvSpPr>
          <p:cNvPr id="124" name="CustomShape 3"/>
          <p:cNvSpPr/>
          <p:nvPr/>
        </p:nvSpPr>
        <p:spPr>
          <a:xfrm rot="5400000">
            <a:off x="5413680" y="3118680"/>
            <a:ext cx="6857280" cy="6199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5" name="Picture 2"/>
          <p:cNvPicPr/>
          <p:nvPr/>
        </p:nvPicPr>
        <p:blipFill>
          <a:blip r:embed="rId2" cstate="print"/>
          <a:stretch/>
        </p:blipFill>
        <p:spPr>
          <a:xfrm>
            <a:off x="8144256" y="5632704"/>
            <a:ext cx="965688" cy="114141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8235" y="2070847"/>
            <a:ext cx="5491205" cy="4451873"/>
          </a:xfrm>
          <a:prstGeom prst="rect">
            <a:avLst/>
          </a:prstGeom>
        </p:spPr>
      </p:pic>
      <p:sp>
        <p:nvSpPr>
          <p:cNvPr id="122" name="CustomShape 1"/>
          <p:cNvSpPr/>
          <p:nvPr/>
        </p:nvSpPr>
        <p:spPr>
          <a:xfrm>
            <a:off x="0" y="-106800"/>
            <a:ext cx="8491008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DejaVu Sans"/>
              </a:rPr>
              <a:t>Human Rights – Disabilities Focus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268560" y="804672"/>
            <a:ext cx="8349840" cy="14149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OAS (1999)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– Inter-American Convention for the Elimination of All Forms of Discrimination against Persons with Disabilities</a:t>
            </a:r>
            <a:endParaRPr lang="en-US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UN (2006)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- Convention on the Rights of Persons with Disabilities</a:t>
            </a:r>
          </a:p>
          <a:p>
            <a:pPr algn="ctr">
              <a:buClr>
                <a:schemeClr val="accent6">
                  <a:lumMod val="75000"/>
                </a:schemeClr>
              </a:buClr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Medical Model = illness (assistance / charity) VS.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Clr>
                <a:schemeClr val="accent6">
                  <a:lumMod val="75000"/>
                </a:schemeClr>
              </a:buClr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Social Model = context / environment (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RIGHTS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) – HUMAN DIVERSITY</a:t>
            </a:r>
            <a:endParaRPr lang="en-US" sz="1600" b="1" dirty="0"/>
          </a:p>
        </p:txBody>
      </p:sp>
      <p:sp>
        <p:nvSpPr>
          <p:cNvPr id="124" name="CustomShape 3"/>
          <p:cNvSpPr/>
          <p:nvPr/>
        </p:nvSpPr>
        <p:spPr>
          <a:xfrm rot="5400000">
            <a:off x="5413680" y="3118680"/>
            <a:ext cx="6857280" cy="6199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5" name="Picture 2"/>
          <p:cNvPicPr/>
          <p:nvPr/>
        </p:nvPicPr>
        <p:blipFill>
          <a:blip r:embed="rId4" cstate="print"/>
          <a:stretch/>
        </p:blipFill>
        <p:spPr>
          <a:xfrm>
            <a:off x="8031816" y="5469744"/>
            <a:ext cx="1151280" cy="1328760"/>
          </a:xfrm>
          <a:prstGeom prst="rect">
            <a:avLst/>
          </a:prstGeom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472103" y="6396167"/>
            <a:ext cx="539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b="1" i="1" dirty="0" smtClean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</a:rPr>
              <a:t>Nothing about us without us</a:t>
            </a:r>
            <a:r>
              <a:rPr lang="es-ES" sz="2800" b="1" i="1" dirty="0" smtClean="0">
                <a:solidFill>
                  <a:schemeClr val="accent6">
                    <a:lumMod val="75000"/>
                  </a:schemeClr>
                </a:solidFill>
              </a:rPr>
              <a:t>”</a:t>
            </a:r>
            <a:endParaRPr lang="es-ES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7409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457200" y="-10680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DejaVu Sans"/>
              </a:rPr>
              <a:t>CITIZEN JOURNALISM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207600" y="937944"/>
            <a:ext cx="8349840" cy="57013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</a:rPr>
              <a:t>“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Participation of users as information generators, transformed into creators of their own (citizen) media.”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Former passive audience = active: users inform each other (global – local) = technological tools (Internet).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Democracy = well-informed citizens express and debate opinions, educated to decide for themselves.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Journalism: intermediary between the citizen and the state, preceding and enabling constitutional democracies.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Challenges: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Traditional journalists: networks of sources, communities of citizens, reporters, and commentators. 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Digital gap (access) – 5000 million mobile telephones.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Verification of the information, multiple perspectives, contextualization.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s-ES" sz="2000" dirty="0" smtClean="0"/>
          </a:p>
          <a:p>
            <a:endParaRPr lang="es-ES" sz="2000" dirty="0" smtClean="0">
              <a:solidFill>
                <a:srgbClr val="000000"/>
              </a:solidFill>
            </a:endParaRPr>
          </a:p>
          <a:p>
            <a:endParaRPr lang="es-ES" sz="2000" dirty="0">
              <a:solidFill>
                <a:srgbClr val="000000"/>
              </a:solidFill>
            </a:endParaRPr>
          </a:p>
          <a:p>
            <a:endParaRPr lang="es-ES" sz="2000" dirty="0">
              <a:solidFill>
                <a:srgbClr val="000000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/>
          </a:p>
        </p:txBody>
      </p:sp>
      <p:sp>
        <p:nvSpPr>
          <p:cNvPr id="124" name="CustomShape 3"/>
          <p:cNvSpPr/>
          <p:nvPr/>
        </p:nvSpPr>
        <p:spPr>
          <a:xfrm rot="5400000">
            <a:off x="5413680" y="3118680"/>
            <a:ext cx="6857280" cy="6199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5" name="Picture 2"/>
          <p:cNvPicPr/>
          <p:nvPr/>
        </p:nvPicPr>
        <p:blipFill>
          <a:blip r:embed="rId2" cstate="print"/>
          <a:stretch/>
        </p:blipFill>
        <p:spPr>
          <a:xfrm>
            <a:off x="7812360" y="5445360"/>
            <a:ext cx="1151280" cy="13287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33897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 rot="5400000">
            <a:off x="5413680" y="3118680"/>
            <a:ext cx="6857280" cy="6199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7" name="Picture 2"/>
          <p:cNvPicPr/>
          <p:nvPr/>
        </p:nvPicPr>
        <p:blipFill>
          <a:blip r:embed="rId2" cstate="print"/>
          <a:stretch/>
        </p:blipFill>
        <p:spPr>
          <a:xfrm>
            <a:off x="8044008" y="5518512"/>
            <a:ext cx="1151280" cy="1328760"/>
          </a:xfrm>
          <a:prstGeom prst="rect">
            <a:avLst/>
          </a:prstGeom>
          <a:ln>
            <a:noFill/>
          </a:ln>
        </p:spPr>
      </p:pic>
      <p:sp>
        <p:nvSpPr>
          <p:cNvPr id="128" name="CustomShape 2"/>
          <p:cNvSpPr/>
          <p:nvPr/>
        </p:nvSpPr>
        <p:spPr>
          <a:xfrm>
            <a:off x="142320" y="3897912"/>
            <a:ext cx="7956360" cy="70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buSzPct val="25000"/>
            </a:pPr>
            <a:r>
              <a:rPr lang="es-ES" sz="2000" b="1" dirty="0" smtClean="0"/>
              <a:t>CURRICULUM – TRAINER’S AND PARTICIPANT’S GUIDE</a:t>
            </a:r>
            <a:endParaRPr lang="en-US" sz="2000" dirty="0" smtClean="0">
              <a:solidFill>
                <a:srgbClr val="0000FF"/>
              </a:solidFill>
              <a:latin typeface="+mj-lt"/>
            </a:endParaRPr>
          </a:p>
          <a:p>
            <a:pPr>
              <a:buSzPct val="25000"/>
            </a:pPr>
            <a:r>
              <a:rPr lang="en-US" dirty="0" smtClean="0">
                <a:solidFill>
                  <a:srgbClr val="0000FF"/>
                </a:solidFill>
                <a:latin typeface="+mj-lt"/>
                <a:hlinkClick r:id="rId3"/>
              </a:rPr>
              <a:t>http</a:t>
            </a:r>
            <a:r>
              <a:rPr lang="en-US" dirty="0">
                <a:solidFill>
                  <a:srgbClr val="0000FF"/>
                </a:solidFill>
                <a:latin typeface="+mj-lt"/>
                <a:hlinkClick r:id="rId3"/>
              </a:rPr>
              <a:t>://</a:t>
            </a:r>
            <a:r>
              <a:rPr lang="en-US" dirty="0" smtClean="0">
                <a:solidFill>
                  <a:srgbClr val="0000FF"/>
                </a:solidFill>
                <a:latin typeface="+mj-lt"/>
                <a:hlinkClick r:id="rId3"/>
              </a:rPr>
              <a:t>reporterospcd.fundacionparalasamericas.org/index.php/capacitacion</a:t>
            </a:r>
            <a:endParaRPr lang="en-US" dirty="0" smtClean="0">
              <a:solidFill>
                <a:srgbClr val="0000FF"/>
              </a:solidFill>
              <a:latin typeface="+mj-lt"/>
            </a:endParaRPr>
          </a:p>
          <a:p>
            <a:pPr>
              <a:buSzPct val="25000"/>
            </a:pPr>
            <a:endParaRPr lang="en-US" dirty="0">
              <a:solidFill>
                <a:srgbClr val="0000FF"/>
              </a:solidFill>
              <a:latin typeface="+mj-lt"/>
            </a:endParaRPr>
          </a:p>
          <a:p>
            <a:pPr>
              <a:buSzPct val="25000"/>
            </a:pPr>
            <a:endParaRPr dirty="0"/>
          </a:p>
        </p:txBody>
      </p:sp>
      <p:sp>
        <p:nvSpPr>
          <p:cNvPr id="129" name="CustomShape 3"/>
          <p:cNvSpPr/>
          <p:nvPr/>
        </p:nvSpPr>
        <p:spPr>
          <a:xfrm>
            <a:off x="179280" y="4807152"/>
            <a:ext cx="1871640" cy="15116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CustomShape 4"/>
          <p:cNvSpPr/>
          <p:nvPr/>
        </p:nvSpPr>
        <p:spPr>
          <a:xfrm>
            <a:off x="6954744" y="4621872"/>
            <a:ext cx="1523880" cy="8557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CustomShape 5"/>
          <p:cNvSpPr/>
          <p:nvPr/>
        </p:nvSpPr>
        <p:spPr>
          <a:xfrm>
            <a:off x="7606032" y="3336372"/>
            <a:ext cx="914400" cy="914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6"/>
          <p:cNvSpPr/>
          <p:nvPr/>
        </p:nvSpPr>
        <p:spPr>
          <a:xfrm>
            <a:off x="7267104" y="956016"/>
            <a:ext cx="1200240" cy="12193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CustomShape 7"/>
          <p:cNvSpPr/>
          <p:nvPr/>
        </p:nvSpPr>
        <p:spPr>
          <a:xfrm>
            <a:off x="6273576" y="2451456"/>
            <a:ext cx="2133720" cy="5619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8"/>
          <p:cNvSpPr/>
          <p:nvPr/>
        </p:nvSpPr>
        <p:spPr>
          <a:xfrm>
            <a:off x="5880504" y="1047336"/>
            <a:ext cx="1428480" cy="10828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9"/>
          <p:cNvSpPr/>
          <p:nvPr/>
        </p:nvSpPr>
        <p:spPr>
          <a:xfrm>
            <a:off x="5475504" y="5034312"/>
            <a:ext cx="1314360" cy="14288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CustomShape 10"/>
          <p:cNvSpPr/>
          <p:nvPr/>
        </p:nvSpPr>
        <p:spPr>
          <a:xfrm>
            <a:off x="2531616" y="4902552"/>
            <a:ext cx="2466720" cy="15606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7" name="Picture 136"/>
          <p:cNvPicPr/>
          <p:nvPr/>
        </p:nvPicPr>
        <p:blipFill>
          <a:blip r:embed="rId12" cstate="print"/>
          <a:stretch/>
        </p:blipFill>
        <p:spPr>
          <a:xfrm>
            <a:off x="69552" y="1043352"/>
            <a:ext cx="5796000" cy="1963800"/>
          </a:xfrm>
          <a:prstGeom prst="rect">
            <a:avLst/>
          </a:prstGeom>
          <a:ln>
            <a:noFill/>
          </a:ln>
        </p:spPr>
      </p:pic>
      <p:sp>
        <p:nvSpPr>
          <p:cNvPr id="138" name="CustomShape 11"/>
          <p:cNvSpPr/>
          <p:nvPr/>
        </p:nvSpPr>
        <p:spPr>
          <a:xfrm>
            <a:off x="1636668" y="2980476"/>
            <a:ext cx="4604400" cy="70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/>
          <a:lstStyle/>
          <a:p>
            <a:pPr algn="ctr">
              <a:buSzPct val="45000"/>
            </a:pPr>
            <a:r>
              <a:rPr lang="en-US" sz="2000" b="1" dirty="0" smtClean="0">
                <a:latin typeface="+mj-lt"/>
              </a:rPr>
              <a:t>COMMUNICATION PRODUCTS</a:t>
            </a:r>
            <a:endParaRPr sz="2000" dirty="0">
              <a:latin typeface="+mj-lt"/>
            </a:endParaRPr>
          </a:p>
          <a:p>
            <a:pPr algn="ctr"/>
            <a:r>
              <a:rPr lang="es-ES" sz="2000" b="1" dirty="0">
                <a:solidFill>
                  <a:srgbClr val="0000FF"/>
                </a:solidFill>
                <a:latin typeface="+mj-lt"/>
              </a:rPr>
              <a:t>www.youtube.com/ECreporterosPCD</a:t>
            </a:r>
            <a:r>
              <a:rPr lang="es-ES" sz="2000" b="1" dirty="0">
                <a:latin typeface="+mj-lt"/>
              </a:rPr>
              <a:t> </a:t>
            </a:r>
            <a:endParaRPr sz="2000" dirty="0">
              <a:latin typeface="+mj-lt"/>
            </a:endParaRPr>
          </a:p>
        </p:txBody>
      </p:sp>
      <p:sp>
        <p:nvSpPr>
          <p:cNvPr id="16" name="CustomShape 1"/>
          <p:cNvSpPr/>
          <p:nvPr/>
        </p:nvSpPr>
        <p:spPr>
          <a:xfrm>
            <a:off x="457200" y="-10680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44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DejaVu Sans"/>
              </a:rPr>
              <a:t>PROJECT 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DejaVu Sans"/>
              </a:rPr>
              <a:t>RESULTS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 rotWithShape="1">
          <a:blip r:embed="rId2" cstate="print"/>
          <a:srcRect r="3622" b="6631"/>
          <a:stretch/>
        </p:blipFill>
        <p:spPr bwMode="auto">
          <a:xfrm>
            <a:off x="3375591" y="166056"/>
            <a:ext cx="5037393" cy="3639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3" name="CustomShape 2"/>
          <p:cNvSpPr/>
          <p:nvPr/>
        </p:nvSpPr>
        <p:spPr>
          <a:xfrm>
            <a:off x="268560" y="1020960"/>
            <a:ext cx="8349840" cy="55749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257300" lvl="2" indent="-342900">
              <a:buFont typeface="Arial" panose="020B0604020202020204" pitchFamily="34" charset="0"/>
              <a:buChar char="•"/>
            </a:pPr>
            <a:endParaRPr lang="es-ES" sz="2400" dirty="0" smtClean="0">
              <a:solidFill>
                <a:srgbClr val="000000"/>
              </a:solidFill>
              <a:latin typeface="Calibri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s-ES" sz="2400" dirty="0" smtClean="0">
              <a:solidFill>
                <a:srgbClr val="000000"/>
              </a:solidFill>
              <a:latin typeface="Calibri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/>
          </a:p>
        </p:txBody>
      </p:sp>
      <p:sp>
        <p:nvSpPr>
          <p:cNvPr id="124" name="CustomShape 3"/>
          <p:cNvSpPr/>
          <p:nvPr/>
        </p:nvSpPr>
        <p:spPr>
          <a:xfrm rot="5400000">
            <a:off x="5413680" y="3118680"/>
            <a:ext cx="6857280" cy="6199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5" name="Picture 2"/>
          <p:cNvPicPr/>
          <p:nvPr/>
        </p:nvPicPr>
        <p:blipFill>
          <a:blip r:embed="rId3" cstate="print"/>
          <a:stretch/>
        </p:blipFill>
        <p:spPr>
          <a:xfrm>
            <a:off x="8001000" y="5528520"/>
            <a:ext cx="1151280" cy="1328760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/>
          <p:nvPr/>
        </p:nvPicPr>
        <p:blipFill rotWithShape="1">
          <a:blip r:embed="rId4" cstate="print"/>
          <a:srcRect l="13124" t="-502" r="24082" b="6526"/>
          <a:stretch/>
        </p:blipFill>
        <p:spPr bwMode="auto">
          <a:xfrm>
            <a:off x="268560" y="2816352"/>
            <a:ext cx="4815504" cy="38770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3521" y="523619"/>
            <a:ext cx="27126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1656 Fan page</a:t>
            </a:r>
          </a:p>
          <a:p>
            <a:endParaRPr lang="es-ES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272 Facebook Group</a:t>
            </a:r>
          </a:p>
          <a:p>
            <a:endParaRPr lang="es-ES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670 Twitter</a:t>
            </a:r>
          </a:p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#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periodismoinclusivo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46473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457200" y="15120"/>
            <a:ext cx="8228880" cy="9800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36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DejaVu Sans"/>
              </a:rPr>
              <a:t>TRAINING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DejaVu Sans"/>
              </a:rPr>
              <a:t>UNITS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268560" y="1020960"/>
            <a:ext cx="8349840" cy="55749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257300" lvl="2" indent="-342900">
              <a:buFont typeface="Arial" panose="020B0604020202020204" pitchFamily="34" charset="0"/>
              <a:buChar char="•"/>
            </a:pPr>
            <a:endParaRPr lang="es-ES" sz="2400" dirty="0" smtClean="0">
              <a:solidFill>
                <a:srgbClr val="000000"/>
              </a:solidFill>
              <a:latin typeface="Calibri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s-ES" sz="2400" dirty="0" smtClean="0">
              <a:solidFill>
                <a:srgbClr val="000000"/>
              </a:solidFill>
              <a:latin typeface="Calibri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/>
          </a:p>
        </p:txBody>
      </p:sp>
      <p:sp>
        <p:nvSpPr>
          <p:cNvPr id="124" name="CustomShape 3"/>
          <p:cNvSpPr/>
          <p:nvPr/>
        </p:nvSpPr>
        <p:spPr>
          <a:xfrm rot="5400000">
            <a:off x="5413680" y="3118680"/>
            <a:ext cx="6857280" cy="6199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5" name="Picture 2"/>
          <p:cNvPicPr/>
          <p:nvPr/>
        </p:nvPicPr>
        <p:blipFill>
          <a:blip r:embed="rId2" cstate="print"/>
          <a:stretch/>
        </p:blipFill>
        <p:spPr>
          <a:xfrm>
            <a:off x="8001000" y="5528520"/>
            <a:ext cx="1151280" cy="132876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57200" y="995184"/>
            <a:ext cx="782116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Tx/>
              <a:buChar char="-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Academic guarantee (certification) Casa Grande University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Tx/>
              <a:buChar char="-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Distribution of 600 DVDs in Ecuador to media and disability groups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Tx/>
              <a:buChar char="-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Curriculum Plan: 50 POETA Technological Centers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Tx/>
              <a:buChar char="-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Large-scale training at the national level: awareness building and training on disabilities (networks with 12,000 followers)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Critical thinking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Human rights and disability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Electoral processes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Language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Journalistic gender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Photography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Radio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Video 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Digital journalism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Trainer’s Guide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Participant’s Guide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dirty="0">
              <a:solidFill>
                <a:schemeClr val="tx2">
                  <a:lumMod val="75000"/>
                </a:schemeClr>
              </a:solidFill>
            </a:endParaRPr>
          </a:p>
          <a:p>
            <a:endParaRPr lang="es-ES" dirty="0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/>
          <a:srcRect l="5081" t="11294" r="6162" b="6882"/>
          <a:stretch/>
        </p:blipFill>
        <p:spPr bwMode="auto">
          <a:xfrm>
            <a:off x="3327420" y="3355488"/>
            <a:ext cx="4792980" cy="2484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22519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457200" y="19800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44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DejaVu Sans"/>
              </a:rPr>
              <a:t>PRODUCTOS DE COMUNICACIÓN</a:t>
            </a:r>
            <a:endParaRPr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268560" y="1020960"/>
            <a:ext cx="8349840" cy="55749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257300" lvl="2" indent="-342900">
              <a:buFont typeface="Arial" panose="020B0604020202020204" pitchFamily="34" charset="0"/>
              <a:buChar char="•"/>
            </a:pPr>
            <a:endParaRPr lang="es-ES" sz="2400" dirty="0" smtClean="0">
              <a:solidFill>
                <a:srgbClr val="000000"/>
              </a:solidFill>
              <a:latin typeface="Calibri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s-ES" sz="2400" dirty="0" smtClean="0">
              <a:solidFill>
                <a:srgbClr val="000000"/>
              </a:solidFill>
              <a:latin typeface="Calibri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/>
          </a:p>
        </p:txBody>
      </p:sp>
      <p:sp>
        <p:nvSpPr>
          <p:cNvPr id="124" name="CustomShape 3"/>
          <p:cNvSpPr/>
          <p:nvPr/>
        </p:nvSpPr>
        <p:spPr>
          <a:xfrm rot="5400000">
            <a:off x="5413680" y="3118680"/>
            <a:ext cx="6857280" cy="6199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5" name="Picture 2"/>
          <p:cNvPicPr/>
          <p:nvPr/>
        </p:nvPicPr>
        <p:blipFill>
          <a:blip r:embed="rId2" cstate="print"/>
          <a:stretch/>
        </p:blipFill>
        <p:spPr>
          <a:xfrm>
            <a:off x="8019624" y="5518512"/>
            <a:ext cx="1151280" cy="132876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34112" y="1258316"/>
            <a:ext cx="882952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7 years of citizen revolution, the citizens’ view of the last government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https://www.youtube.com/watch?v=P8WdheIqBTI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Feeling ourselves included: communication and electoral participation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hlinkClick r:id="rId4"/>
              </a:rPr>
              <a:t>https://www.youtube.com/watch?v=uPye7jAOHAI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Feeling ourselves included : communication for life and social participation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hlinkClick r:id="rId5"/>
              </a:rPr>
              <a:t>https://www.youtube.com/watch?v=DYLuK2eoxiw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Interview: Governor of Imbabura Province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hlinkClick r:id="rId6"/>
              </a:rPr>
              <a:t>https://www.youtube.com/watch?v=p6hvQGu2WmM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Yes, I can participate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hlinkClick r:id="rId7"/>
              </a:rPr>
              <a:t>https://www.youtube.com/watch?v=KtAhv7YE3fs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President of the Provincial Electoral Council of  Imbabura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hlinkClick r:id="rId8"/>
              </a:rPr>
              <a:t>https://www.youtube.com/watch?v=WE2luQYWjzA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Interview: Mayor of the City of Cuenca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hlinkClick r:id="rId9"/>
              </a:rPr>
              <a:t>https://www.youtube.com/watch?v=t5dcHmtSzdg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Audio - Experience of participation of persons with disabilities in the electoral process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hlinkClick r:id="rId10"/>
              </a:rPr>
              <a:t>https://www.youtube.com/watch?v=bwDjmV3mpec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Audio - Importance of participation of visually handicapped persons in electoral processes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hlinkClick r:id="rId11"/>
              </a:rPr>
              <a:t>https://www.youtube.com/watch?v=6HObhHsPqE8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4567544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457200" y="-10680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DejaVu Sans"/>
              </a:rPr>
              <a:t>LESSONS LEARNED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268560" y="1045344"/>
            <a:ext cx="8349840" cy="55749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257300" lvl="2" indent="-342900">
              <a:buFont typeface="Arial" panose="020B0604020202020204" pitchFamily="34" charset="0"/>
              <a:buChar char="•"/>
            </a:pPr>
            <a:endParaRPr lang="es-ES" sz="2400" dirty="0" smtClean="0">
              <a:solidFill>
                <a:srgbClr val="000000"/>
              </a:solidFill>
              <a:latin typeface="Calibri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s-ES" sz="2400" dirty="0" smtClean="0">
              <a:solidFill>
                <a:srgbClr val="000000"/>
              </a:solidFill>
              <a:latin typeface="Calibri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/>
          </a:p>
        </p:txBody>
      </p:sp>
      <p:sp>
        <p:nvSpPr>
          <p:cNvPr id="124" name="CustomShape 3"/>
          <p:cNvSpPr/>
          <p:nvPr/>
        </p:nvSpPr>
        <p:spPr>
          <a:xfrm rot="5400000">
            <a:off x="5413680" y="3118680"/>
            <a:ext cx="6857280" cy="6199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5" name="Picture 2"/>
          <p:cNvPicPr/>
          <p:nvPr/>
        </p:nvPicPr>
        <p:blipFill>
          <a:blip r:embed="rId2" cstate="print"/>
          <a:stretch/>
        </p:blipFill>
        <p:spPr>
          <a:xfrm>
            <a:off x="7812360" y="5445360"/>
            <a:ext cx="1151280" cy="132876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10896" y="901224"/>
            <a:ext cx="78865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Disability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: social model and human rights paradigm, multiple stakeholders with different perspectives with a charity approach; it is vital to generate a continuing dialogue. 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Inclusion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: Great need for real social, educational, and economic inclusion (prejudices / stereotypes).</a:t>
            </a:r>
          </a:p>
          <a:p>
            <a:pPr marL="742950" lvl="2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Address these themes together in a way that complements the strengthening of citizen participation. 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Citizenship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: strengthening from and with social stakeholders.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Human development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: strengthen leadership (self-esteem and self-confidence)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Information and Communication: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significant changes with great support of technological advances: citizen journalism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Accessibility: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great challenges in access to information and much more to produce it (social networks: great potential – versions for mobile devices)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4869289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516</Words>
  <Application>Microsoft Office PowerPoint</Application>
  <PresentationFormat>On-screen Show (4:3)</PresentationFormat>
  <Paragraphs>111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MEEK</dc:creator>
  <cp:lastModifiedBy>%username%</cp:lastModifiedBy>
  <cp:revision>109</cp:revision>
  <dcterms:modified xsi:type="dcterms:W3CDTF">2014-09-17T14:53:21Z</dcterms:modified>
</cp:coreProperties>
</file>